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BBACE8-DE67-4CF6-9289-963D32E121EE}" type="datetimeFigureOut">
              <a:rPr lang="en-US" smtClean="0"/>
              <a:t>1/4/2023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275AFB0-3B26-408E-AAE4-8688DC60CC5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2852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BACE8-DE67-4CF6-9289-963D32E121EE}"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5AFB0-3B26-408E-AAE4-8688DC60CC5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613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BACE8-DE67-4CF6-9289-963D32E121EE}"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5AFB0-3B26-408E-AAE4-8688DC60CC5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889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BACE8-DE67-4CF6-9289-963D32E121EE}"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5AFB0-3B26-408E-AAE4-8688DC60CC5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639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ACE8-DE67-4CF6-9289-963D32E121EE}"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5AFB0-3B26-408E-AAE4-8688DC60CC5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1560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BBACE8-DE67-4CF6-9289-963D32E121EE}" type="datetimeFigureOut">
              <a:rPr lang="en-US" smtClean="0"/>
              <a:t>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5AFB0-3B26-408E-AAE4-8688DC60CC5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385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BBACE8-DE67-4CF6-9289-963D32E121EE}" type="datetimeFigureOut">
              <a:rPr lang="en-US" smtClean="0"/>
              <a:t>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5AFB0-3B26-408E-AAE4-8688DC60CC5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644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BBACE8-DE67-4CF6-9289-963D32E121EE}" type="datetimeFigureOut">
              <a:rPr lang="en-US" smtClean="0"/>
              <a:t>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5AFB0-3B26-408E-AAE4-8688DC60CC5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074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BACE8-DE67-4CF6-9289-963D32E121EE}" type="datetimeFigureOut">
              <a:rPr lang="en-US" smtClean="0"/>
              <a:t>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5AFB0-3B26-408E-AAE4-8688DC60CC5D}" type="slidenum">
              <a:rPr lang="en-US" smtClean="0"/>
              <a:t>‹#›</a:t>
            </a:fld>
            <a:endParaRPr lang="en-US"/>
          </a:p>
        </p:txBody>
      </p:sp>
    </p:spTree>
    <p:extLst>
      <p:ext uri="{BB962C8B-B14F-4D97-AF65-F5344CB8AC3E}">
        <p14:creationId xmlns:p14="http://schemas.microsoft.com/office/powerpoint/2010/main" val="338538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BBACE8-DE67-4CF6-9289-963D32E121EE}" type="datetimeFigureOut">
              <a:rPr lang="en-US" smtClean="0"/>
              <a:t>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5AFB0-3B26-408E-AAE4-8688DC60CC5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233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6BBACE8-DE67-4CF6-9289-963D32E121EE}" type="datetimeFigureOut">
              <a:rPr lang="en-US" smtClean="0"/>
              <a:t>1/4/2023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275AFB0-3B26-408E-AAE4-8688DC60CC5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19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6BBACE8-DE67-4CF6-9289-963D32E121EE}" type="datetimeFigureOut">
              <a:rPr lang="en-US" smtClean="0"/>
              <a:t>1/4/2023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275AFB0-3B26-408E-AAE4-8688DC60CC5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1251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11261-9C68-832E-BE1E-0A800DDBD869}"/>
              </a:ext>
            </a:extLst>
          </p:cNvPr>
          <p:cNvSpPr>
            <a:spLocks noGrp="1"/>
          </p:cNvSpPr>
          <p:nvPr>
            <p:ph type="ctrTitle"/>
          </p:nvPr>
        </p:nvSpPr>
        <p:spPr/>
        <p:txBody>
          <a:bodyPr>
            <a:normAutofit/>
          </a:bodyPr>
          <a:lstStyle/>
          <a:p>
            <a:pPr algn="ctr"/>
            <a:r>
              <a:rPr lang="en-US" sz="5400" b="1" dirty="0"/>
              <a:t>Career planning</a:t>
            </a:r>
            <a:endParaRPr lang="en-US" sz="5400" dirty="0"/>
          </a:p>
        </p:txBody>
      </p:sp>
      <p:sp>
        <p:nvSpPr>
          <p:cNvPr id="3" name="Subtitle 2">
            <a:extLst>
              <a:ext uri="{FF2B5EF4-FFF2-40B4-BE49-F238E27FC236}">
                <a16:creationId xmlns:a16="http://schemas.microsoft.com/office/drawing/2014/main" id="{CE97B3E4-14E0-D85F-BDA4-BF50E0951A1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76411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D51A1-7172-5363-FE10-ACF2EDD2E4C9}"/>
              </a:ext>
            </a:extLst>
          </p:cNvPr>
          <p:cNvSpPr>
            <a:spLocks noGrp="1"/>
          </p:cNvSpPr>
          <p:nvPr>
            <p:ph type="title"/>
          </p:nvPr>
        </p:nvSpPr>
        <p:spPr/>
        <p:txBody>
          <a:bodyPr/>
          <a:lstStyle/>
          <a:p>
            <a:r>
              <a:rPr lang="en-US" b="1" dirty="0"/>
              <a:t>Career planning</a:t>
            </a:r>
          </a:p>
        </p:txBody>
      </p:sp>
      <p:sp>
        <p:nvSpPr>
          <p:cNvPr id="3" name="Content Placeholder 2">
            <a:extLst>
              <a:ext uri="{FF2B5EF4-FFF2-40B4-BE49-F238E27FC236}">
                <a16:creationId xmlns:a16="http://schemas.microsoft.com/office/drawing/2014/main" id="{170D27EB-10FD-6A3D-B303-9447B110EE82}"/>
              </a:ext>
            </a:extLst>
          </p:cNvPr>
          <p:cNvSpPr>
            <a:spLocks noGrp="1"/>
          </p:cNvSpPr>
          <p:nvPr>
            <p:ph idx="1"/>
          </p:nvPr>
        </p:nvSpPr>
        <p:spPr/>
        <p:txBody>
          <a:bodyPr/>
          <a:lstStyle/>
          <a:p>
            <a:pPr marL="0" indent="0" algn="just">
              <a:buNone/>
            </a:pPr>
            <a:r>
              <a:rPr lang="en-US" dirty="0"/>
              <a:t>Career planning is the systematic process by which one selects career goals and the path to these goals.</a:t>
            </a:r>
          </a:p>
          <a:p>
            <a:pPr marL="0" indent="0" algn="just">
              <a:buNone/>
            </a:pPr>
            <a:r>
              <a:rPr lang="en-US" dirty="0"/>
              <a:t>From the </a:t>
            </a:r>
            <a:r>
              <a:rPr lang="en-US" dirty="0" err="1"/>
              <a:t>organisation’s</a:t>
            </a:r>
            <a:r>
              <a:rPr lang="en-US" dirty="0"/>
              <a:t> viewpoint, it means helping the employees to plan their career in terms of their capacities within the context of </a:t>
            </a:r>
            <a:r>
              <a:rPr lang="en-US" dirty="0" err="1"/>
              <a:t>organisation’s</a:t>
            </a:r>
            <a:r>
              <a:rPr lang="en-US" dirty="0"/>
              <a:t> needs.</a:t>
            </a:r>
          </a:p>
          <a:p>
            <a:pPr marL="0" indent="0" algn="just">
              <a:buNone/>
            </a:pPr>
            <a:r>
              <a:rPr lang="en-US" dirty="0"/>
              <a:t>A career can be developed by an individual within one organization or several others. Considering career planning as a process within the organization, career planning is that part of personnel adminis­tration which aims at developing paths through which employees may progress in the organization over time.</a:t>
            </a:r>
          </a:p>
        </p:txBody>
      </p:sp>
    </p:spTree>
    <p:extLst>
      <p:ext uri="{BB962C8B-B14F-4D97-AF65-F5344CB8AC3E}">
        <p14:creationId xmlns:p14="http://schemas.microsoft.com/office/powerpoint/2010/main" val="319732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0FBE0-AF88-4378-482B-6F6E8C58E49C}"/>
              </a:ext>
            </a:extLst>
          </p:cNvPr>
          <p:cNvSpPr>
            <a:spLocks noGrp="1"/>
          </p:cNvSpPr>
          <p:nvPr>
            <p:ph type="title"/>
          </p:nvPr>
        </p:nvSpPr>
        <p:spPr/>
        <p:txBody>
          <a:bodyPr/>
          <a:lstStyle/>
          <a:p>
            <a:r>
              <a:rPr lang="en-US" b="1" dirty="0"/>
              <a:t>Needs of Career planning:-</a:t>
            </a:r>
          </a:p>
        </p:txBody>
      </p:sp>
      <p:sp>
        <p:nvSpPr>
          <p:cNvPr id="3" name="Content Placeholder 2">
            <a:extLst>
              <a:ext uri="{FF2B5EF4-FFF2-40B4-BE49-F238E27FC236}">
                <a16:creationId xmlns:a16="http://schemas.microsoft.com/office/drawing/2014/main" id="{96408675-22B7-106C-1767-0E592C3B9860}"/>
              </a:ext>
            </a:extLst>
          </p:cNvPr>
          <p:cNvSpPr>
            <a:spLocks noGrp="1"/>
          </p:cNvSpPr>
          <p:nvPr>
            <p:ph idx="1"/>
          </p:nvPr>
        </p:nvSpPr>
        <p:spPr/>
        <p:txBody>
          <a:bodyPr>
            <a:normAutofit fontScale="85000" lnSpcReduction="10000"/>
          </a:bodyPr>
          <a:lstStyle/>
          <a:p>
            <a:pPr marL="514350" indent="-514350" algn="just">
              <a:buAutoNum type="arabicPeriod"/>
            </a:pPr>
            <a:r>
              <a:rPr lang="en-US" dirty="0"/>
              <a:t>To provide suitable promotional opportunities to the employees who are really deserve for it.</a:t>
            </a:r>
          </a:p>
          <a:p>
            <a:pPr marL="514350" indent="-514350" algn="just">
              <a:buAutoNum type="arabicPeriod"/>
            </a:pPr>
            <a:r>
              <a:rPr lang="en-US" dirty="0"/>
              <a:t>To attract competent capable, skilled trained candidate toward the company and to retain them in the </a:t>
            </a:r>
            <a:r>
              <a:rPr lang="en-US" dirty="0" err="1"/>
              <a:t>organisation</a:t>
            </a:r>
            <a:r>
              <a:rPr lang="en-US" dirty="0"/>
              <a:t>.</a:t>
            </a:r>
          </a:p>
          <a:p>
            <a:pPr marL="514350" indent="-514350" algn="just">
              <a:buAutoNum type="arabicPeriod"/>
            </a:pPr>
            <a:r>
              <a:rPr lang="en-US" dirty="0"/>
              <a:t>To improve and increase motivation and morale among the employees.</a:t>
            </a:r>
          </a:p>
          <a:p>
            <a:pPr marL="514350" indent="-514350" algn="just">
              <a:buAutoNum type="arabicPeriod"/>
            </a:pPr>
            <a:r>
              <a:rPr lang="en-US" dirty="0"/>
              <a:t>To enable the employees to develop themselves and keep them ready to meet the various future challenges.</a:t>
            </a:r>
          </a:p>
          <a:p>
            <a:pPr marL="514350" indent="-514350" algn="just">
              <a:buAutoNum type="arabicPeriod"/>
            </a:pPr>
            <a:r>
              <a:rPr lang="en-US" dirty="0"/>
              <a:t>To correct employee placement if there are errors in placement of some employees.</a:t>
            </a:r>
          </a:p>
          <a:p>
            <a:pPr marL="514350" indent="-514350" algn="just">
              <a:buAutoNum type="arabicPeriod"/>
            </a:pPr>
            <a:r>
              <a:rPr lang="en-US" dirty="0"/>
              <a:t>To optimize the utilization of managerial reserves within an </a:t>
            </a:r>
            <a:r>
              <a:rPr lang="en-US" dirty="0" err="1"/>
              <a:t>organisation</a:t>
            </a:r>
            <a:r>
              <a:rPr lang="en-US" dirty="0"/>
              <a:t>.</a:t>
            </a:r>
          </a:p>
          <a:p>
            <a:pPr marL="514350" indent="-514350" algn="just">
              <a:buAutoNum type="arabicPeriod"/>
            </a:pPr>
            <a:r>
              <a:rPr lang="en-US" dirty="0"/>
              <a:t>To reduce employee dissatisfaction and turnover.</a:t>
            </a:r>
          </a:p>
        </p:txBody>
      </p:sp>
    </p:spTree>
    <p:extLst>
      <p:ext uri="{BB962C8B-B14F-4D97-AF65-F5344CB8AC3E}">
        <p14:creationId xmlns:p14="http://schemas.microsoft.com/office/powerpoint/2010/main" val="1472104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E8335-F9D4-496E-3BDC-4C437B797178}"/>
              </a:ext>
            </a:extLst>
          </p:cNvPr>
          <p:cNvSpPr>
            <a:spLocks noGrp="1"/>
          </p:cNvSpPr>
          <p:nvPr>
            <p:ph type="title"/>
          </p:nvPr>
        </p:nvSpPr>
        <p:spPr/>
        <p:txBody>
          <a:bodyPr/>
          <a:lstStyle/>
          <a:p>
            <a:r>
              <a:rPr lang="en-US" b="1" dirty="0"/>
              <a:t>The salient features of career planning include the following:</a:t>
            </a:r>
          </a:p>
        </p:txBody>
      </p:sp>
      <p:sp>
        <p:nvSpPr>
          <p:cNvPr id="3" name="Content Placeholder 2">
            <a:extLst>
              <a:ext uri="{FF2B5EF4-FFF2-40B4-BE49-F238E27FC236}">
                <a16:creationId xmlns:a16="http://schemas.microsoft.com/office/drawing/2014/main" id="{0DCA09C1-EDC9-243B-F567-E717F829BDCE}"/>
              </a:ext>
            </a:extLst>
          </p:cNvPr>
          <p:cNvSpPr>
            <a:spLocks noGrp="1"/>
          </p:cNvSpPr>
          <p:nvPr>
            <p:ph idx="1"/>
          </p:nvPr>
        </p:nvSpPr>
        <p:spPr/>
        <p:txBody>
          <a:bodyPr>
            <a:normAutofit lnSpcReduction="10000"/>
          </a:bodyPr>
          <a:lstStyle/>
          <a:p>
            <a:pPr marL="571500" indent="-571500" algn="just">
              <a:buAutoNum type="romanLcParenBoth"/>
            </a:pPr>
            <a:r>
              <a:rPr lang="en-US" dirty="0"/>
              <a:t>Career planning is a process of developing human resources rather than an event.</a:t>
            </a:r>
          </a:p>
          <a:p>
            <a:pPr marL="571500" indent="-571500" algn="just">
              <a:buAutoNum type="romanLcParenBoth"/>
            </a:pPr>
            <a:r>
              <a:rPr lang="en-US" dirty="0"/>
              <a:t>It is a continuous process due to an ever changing environment. </a:t>
            </a:r>
          </a:p>
          <a:p>
            <a:pPr marL="571500" indent="-571500" algn="just">
              <a:buAutoNum type="romanLcParenBoth"/>
            </a:pPr>
            <a:r>
              <a:rPr lang="en-US" dirty="0"/>
              <a:t>It is not an end in itself but a means of managing people to obtain optimum results.</a:t>
            </a:r>
          </a:p>
          <a:p>
            <a:pPr marL="571500" indent="-571500" algn="just">
              <a:buAutoNum type="romanLcParenBoth"/>
            </a:pPr>
            <a:r>
              <a:rPr lang="en-US" dirty="0"/>
              <a:t>It is the responsibility of the </a:t>
            </a:r>
            <a:r>
              <a:rPr lang="en-US" dirty="0" err="1"/>
              <a:t>organisation</a:t>
            </a:r>
            <a:r>
              <a:rPr lang="en-US" dirty="0"/>
              <a:t> to provide guidance and counselling to its employees in planning their careers and in developing and </a:t>
            </a:r>
            <a:r>
              <a:rPr lang="en-US" dirty="0" err="1"/>
              <a:t>utilising</a:t>
            </a:r>
            <a:r>
              <a:rPr lang="en-US" dirty="0"/>
              <a:t> their knowledge and skills.</a:t>
            </a:r>
          </a:p>
          <a:p>
            <a:pPr marL="571500" indent="-571500" algn="just">
              <a:buAutoNum type="romanLcParenBoth"/>
            </a:pPr>
            <a:r>
              <a:rPr lang="en-US" dirty="0"/>
              <a:t>The basic aim of career planning is integration of individual needs and </a:t>
            </a:r>
            <a:r>
              <a:rPr lang="en-US" dirty="0" err="1"/>
              <a:t>organisational</a:t>
            </a:r>
            <a:r>
              <a:rPr lang="en-US" dirty="0"/>
              <a:t> needs.</a:t>
            </a:r>
          </a:p>
        </p:txBody>
      </p:sp>
    </p:spTree>
    <p:extLst>
      <p:ext uri="{BB962C8B-B14F-4D97-AF65-F5344CB8AC3E}">
        <p14:creationId xmlns:p14="http://schemas.microsoft.com/office/powerpoint/2010/main" val="1054067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4261-5ABE-B5CA-BFDA-4D719501AF7D}"/>
              </a:ext>
            </a:extLst>
          </p:cNvPr>
          <p:cNvSpPr>
            <a:spLocks noGrp="1"/>
          </p:cNvSpPr>
          <p:nvPr>
            <p:ph type="title"/>
          </p:nvPr>
        </p:nvSpPr>
        <p:spPr/>
        <p:txBody>
          <a:bodyPr/>
          <a:lstStyle/>
          <a:p>
            <a:pPr algn="just"/>
            <a:r>
              <a:rPr lang="en-US" b="1" dirty="0"/>
              <a:t>There are several advantages of career planning given as under:</a:t>
            </a:r>
          </a:p>
        </p:txBody>
      </p:sp>
      <p:sp>
        <p:nvSpPr>
          <p:cNvPr id="3" name="Content Placeholder 2">
            <a:extLst>
              <a:ext uri="{FF2B5EF4-FFF2-40B4-BE49-F238E27FC236}">
                <a16:creationId xmlns:a16="http://schemas.microsoft.com/office/drawing/2014/main" id="{290EED4A-BAE2-AE33-CD19-409CC07BA8EA}"/>
              </a:ext>
            </a:extLst>
          </p:cNvPr>
          <p:cNvSpPr>
            <a:spLocks noGrp="1"/>
          </p:cNvSpPr>
          <p:nvPr>
            <p:ph idx="1"/>
          </p:nvPr>
        </p:nvSpPr>
        <p:spPr/>
        <p:txBody>
          <a:bodyPr>
            <a:normAutofit fontScale="70000" lnSpcReduction="20000"/>
          </a:bodyPr>
          <a:lstStyle/>
          <a:p>
            <a:pPr marL="514350" indent="-514350" algn="just">
              <a:buAutoNum type="arabicParenBoth"/>
            </a:pPr>
            <a:r>
              <a:rPr lang="en-US" dirty="0"/>
              <a:t>Whenever career planning is pursued as an HRD effort by the management employees will work with loyalty, commitment to their assignment ultimately benefited to the </a:t>
            </a:r>
            <a:r>
              <a:rPr lang="en-US" dirty="0" err="1"/>
              <a:t>organisation</a:t>
            </a:r>
            <a:r>
              <a:rPr lang="en-US" dirty="0"/>
              <a:t>.</a:t>
            </a:r>
          </a:p>
          <a:p>
            <a:pPr marL="514350" indent="-514350" algn="just">
              <a:buAutoNum type="arabicParenBoth"/>
            </a:pPr>
            <a:r>
              <a:rPr lang="en-US" dirty="0"/>
              <a:t>Training and development </a:t>
            </a:r>
            <a:r>
              <a:rPr lang="en-US" dirty="0" err="1"/>
              <a:t>programme</a:t>
            </a:r>
            <a:r>
              <a:rPr lang="en-US" dirty="0"/>
              <a:t> will highly maintain to the employees, because training will improve their potential capabilities.</a:t>
            </a:r>
          </a:p>
          <a:p>
            <a:pPr marL="514350" indent="-514350" algn="just">
              <a:buAutoNum type="arabicParenBoth"/>
            </a:pPr>
            <a:r>
              <a:rPr lang="en-US" dirty="0"/>
              <a:t>Career plans and opportunities for advancement, enhances the morale of the employees.</a:t>
            </a:r>
          </a:p>
          <a:p>
            <a:pPr marL="514350" indent="-514350" algn="just">
              <a:buAutoNum type="arabicParenBoth"/>
            </a:pPr>
            <a:r>
              <a:rPr lang="en-US" dirty="0"/>
              <a:t>Designing of an open, non-evaluative, performance appraisal system and its implementation makes the career planning work easier ad helps in assessment of promotability of an employee and ascertaining the level of responsibility which an employee can execute.</a:t>
            </a:r>
          </a:p>
          <a:p>
            <a:pPr marL="514350" indent="-514350" algn="just">
              <a:buAutoNum type="arabicParenBoth"/>
            </a:pPr>
            <a:r>
              <a:rPr lang="en-US" dirty="0"/>
              <a:t>Self-appraisal by employees is good in view of career prospects.</a:t>
            </a:r>
          </a:p>
          <a:p>
            <a:pPr marL="514350" indent="-514350" algn="just">
              <a:buAutoNum type="arabicParenBoth"/>
            </a:pPr>
            <a:r>
              <a:rPr lang="en-US" dirty="0"/>
              <a:t>The methods and content of training </a:t>
            </a:r>
            <a:r>
              <a:rPr lang="en-US" dirty="0" err="1"/>
              <a:t>programmes</a:t>
            </a:r>
            <a:r>
              <a:rPr lang="en-US" dirty="0"/>
              <a:t> should be in accordance with the career prospects of employees.</a:t>
            </a:r>
          </a:p>
          <a:p>
            <a:pPr marL="514350" indent="-514350" algn="just">
              <a:buAutoNum type="arabicParenBoth"/>
            </a:pPr>
            <a:r>
              <a:rPr lang="en-US" dirty="0"/>
              <a:t>Counselling is likely to be more convincing and fruitful if it is administered in the light of career plans and opportunities of advancement.</a:t>
            </a:r>
          </a:p>
        </p:txBody>
      </p:sp>
    </p:spTree>
    <p:extLst>
      <p:ext uri="{BB962C8B-B14F-4D97-AF65-F5344CB8AC3E}">
        <p14:creationId xmlns:p14="http://schemas.microsoft.com/office/powerpoint/2010/main" val="151659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F3100-F89B-815A-FE52-055AF59AC85E}"/>
              </a:ext>
            </a:extLst>
          </p:cNvPr>
          <p:cNvSpPr>
            <a:spLocks noGrp="1"/>
          </p:cNvSpPr>
          <p:nvPr>
            <p:ph type="title"/>
          </p:nvPr>
        </p:nvSpPr>
        <p:spPr/>
        <p:txBody>
          <a:bodyPr/>
          <a:lstStyle/>
          <a:p>
            <a:r>
              <a:rPr lang="en-US" b="1" dirty="0"/>
              <a:t>Limitations:-</a:t>
            </a:r>
          </a:p>
        </p:txBody>
      </p:sp>
      <p:sp>
        <p:nvSpPr>
          <p:cNvPr id="3" name="Content Placeholder 2">
            <a:extLst>
              <a:ext uri="{FF2B5EF4-FFF2-40B4-BE49-F238E27FC236}">
                <a16:creationId xmlns:a16="http://schemas.microsoft.com/office/drawing/2014/main" id="{B1C4CFE2-22FD-429E-A2D3-11D8C71F546A}"/>
              </a:ext>
            </a:extLst>
          </p:cNvPr>
          <p:cNvSpPr>
            <a:spLocks noGrp="1"/>
          </p:cNvSpPr>
          <p:nvPr>
            <p:ph idx="1"/>
          </p:nvPr>
        </p:nvSpPr>
        <p:spPr/>
        <p:txBody>
          <a:bodyPr>
            <a:normAutofit lnSpcReduction="10000"/>
          </a:bodyPr>
          <a:lstStyle/>
          <a:p>
            <a:pPr marL="514350" indent="-514350" algn="just">
              <a:buAutoNum type="arabicPeriod"/>
            </a:pPr>
            <a:r>
              <a:rPr lang="en-US" dirty="0"/>
              <a:t>Not suitable for small organizations and particularly for ownership ventures</a:t>
            </a:r>
          </a:p>
          <a:p>
            <a:pPr marL="514350" indent="-514350" algn="just">
              <a:buAutoNum type="arabicPeriod"/>
            </a:pPr>
            <a:r>
              <a:rPr lang="en-US" dirty="0"/>
              <a:t>Not suitable for unskilled and semi-skilled jobs (like what reported for employees working in the garments industry)</a:t>
            </a:r>
          </a:p>
          <a:p>
            <a:pPr marL="514350" indent="-514350" algn="just">
              <a:buAutoNum type="arabicPeriod"/>
            </a:pPr>
            <a:r>
              <a:rPr lang="en-US" dirty="0"/>
              <a:t>Long-term planning not feasible due to financial constraints and unfavourability of the business environment (economic conditions)</a:t>
            </a:r>
          </a:p>
          <a:p>
            <a:pPr marL="514350" indent="-514350" algn="just">
              <a:buAutoNum type="arabicPeriod"/>
            </a:pPr>
            <a:r>
              <a:rPr lang="en-US" dirty="0"/>
              <a:t>Political intervention and union pressurization</a:t>
            </a:r>
          </a:p>
          <a:p>
            <a:pPr marL="514350" indent="-514350" algn="just">
              <a:buAutoNum type="arabicPeriod"/>
            </a:pPr>
            <a:r>
              <a:rPr lang="en-US" dirty="0"/>
              <a:t>Careers in some sectors do not have much scope for advancement</a:t>
            </a:r>
          </a:p>
          <a:p>
            <a:pPr marL="514350" indent="-514350" algn="just">
              <a:buAutoNum type="arabicPeriod"/>
            </a:pPr>
            <a:r>
              <a:rPr lang="en-US" dirty="0"/>
              <a:t>Technological and economic factors may lead to declining stage to some career.</a:t>
            </a:r>
          </a:p>
        </p:txBody>
      </p:sp>
    </p:spTree>
    <p:extLst>
      <p:ext uri="{BB962C8B-B14F-4D97-AF65-F5344CB8AC3E}">
        <p14:creationId xmlns:p14="http://schemas.microsoft.com/office/powerpoint/2010/main" val="224318707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541</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Career planning</vt:lpstr>
      <vt:lpstr>Career planning</vt:lpstr>
      <vt:lpstr>Needs of Career planning:-</vt:lpstr>
      <vt:lpstr>The salient features of career planning include the following:</vt:lpstr>
      <vt:lpstr>There are several advantages of career planning given as under:</vt:lpstr>
      <vt:lpstr>Limitations:-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planning</dc:title>
  <dc:creator>Ananya Priya</dc:creator>
  <cp:lastModifiedBy>Ananya Priya</cp:lastModifiedBy>
  <cp:revision>1</cp:revision>
  <dcterms:created xsi:type="dcterms:W3CDTF">2023-01-04T15:33:05Z</dcterms:created>
  <dcterms:modified xsi:type="dcterms:W3CDTF">2023-01-04T15:33:42Z</dcterms:modified>
</cp:coreProperties>
</file>